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331" r:id="rId3"/>
    <p:sldId id="322" r:id="rId4"/>
    <p:sldId id="323" r:id="rId5"/>
    <p:sldId id="327" r:id="rId6"/>
    <p:sldId id="329" r:id="rId7"/>
    <p:sldId id="289" r:id="rId8"/>
    <p:sldId id="261" r:id="rId9"/>
    <p:sldId id="262" r:id="rId10"/>
    <p:sldId id="285" r:id="rId11"/>
    <p:sldId id="333" r:id="rId12"/>
    <p:sldId id="30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4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85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6CF7B-5B8D-4AB0-B491-2F0BF9F61067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6D857-AD24-494D-B7DD-8C42B05F3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28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5767C-A1A0-4B2C-AD22-1C54171F32AA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617CD-FFC4-4FED-AA56-67E875E12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906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34A0AE-CE6D-4A72-B281-76D03F01D9BC}" type="datetime1">
              <a:rPr lang="ru-RU" smtClean="0"/>
              <a:t>04.12.2015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767441-3DA5-4981-AB3B-A53AEE6F5B58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509E-012D-45E5-95F5-B12E68D89CB6}" type="datetime1">
              <a:rPr lang="ru-RU" smtClean="0"/>
              <a:t>04.12.2015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7441-3DA5-4981-AB3B-A53AEE6F5B58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E24B-00C2-4741-8BCD-80430E6CC995}" type="datetime1">
              <a:rPr lang="ru-RU" smtClean="0"/>
              <a:t>04.12.2015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7441-3DA5-4981-AB3B-A53AEE6F5B58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92E3-C4B2-420A-85A4-88333F78DD9D}" type="datetime1">
              <a:rPr lang="ru-RU" smtClean="0"/>
              <a:t>04.12.2015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7441-3DA5-4981-AB3B-A53AEE6F5B5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44C9-F1A1-47B1-A6CA-CD8899395FDE}" type="datetime1">
              <a:rPr lang="ru-RU" smtClean="0"/>
              <a:t>04.12.2015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7441-3DA5-4981-AB3B-A53AEE6F5B5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C168-7D0E-4D49-A3FB-563EBEF3BF49}" type="datetime1">
              <a:rPr lang="ru-RU" smtClean="0"/>
              <a:t>04.12.2015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7441-3DA5-4981-AB3B-A53AEE6F5B5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A1EF5-0944-413A-8634-6FEEAA6B6D7F}" type="datetime1">
              <a:rPr lang="ru-RU" smtClean="0"/>
              <a:t>04.12.2015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7441-3DA5-4981-AB3B-A53AEE6F5B58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C645-275D-4AE3-92C8-5F0F3C02B3B9}" type="datetime1">
              <a:rPr lang="ru-RU" smtClean="0"/>
              <a:t>04.12.2015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7441-3DA5-4981-AB3B-A53AEE6F5B58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D035-4ACF-420C-9AD3-9BC248F6B16E}" type="datetime1">
              <a:rPr lang="ru-RU" smtClean="0"/>
              <a:t>04.12.2015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7441-3DA5-4981-AB3B-A53AEE6F5B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BD27-61B7-4C49-A5CB-F481D739F8B3}" type="datetime1">
              <a:rPr lang="ru-RU" smtClean="0"/>
              <a:t>04.12.2015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7441-3DA5-4981-AB3B-A53AEE6F5B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3BFB-3D08-4A8D-97BD-E141364A6D25}" type="datetime1">
              <a:rPr lang="ru-RU" smtClean="0"/>
              <a:t>04.12.2015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7441-3DA5-4981-AB3B-A53AEE6F5B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8060D0A-4F60-4251-B363-52C8C7DC24B9}" type="datetime1">
              <a:rPr lang="ru-RU" smtClean="0"/>
              <a:t>04.12.2015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F767441-3DA5-4981-AB3B-A53AEE6F5B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k59.ru/wp-content/uploads/2012/05/74883_108677495865485_106577446075490_59887_2054652_n.preview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3" b="90000" l="9677" r="89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829" y="476672"/>
            <a:ext cx="2736304" cy="29732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1633773" y="3717032"/>
            <a:ext cx="5830416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latin typeface="Georgia" pitchFamily="18" charset="0"/>
                <a:cs typeface="Adobe Arabic" pitchFamily="18" charset="-78"/>
              </a:rPr>
              <a:t>КОНТРОЛЬ</a:t>
            </a:r>
          </a:p>
          <a:p>
            <a:r>
              <a:rPr lang="ru-RU" sz="3600" dirty="0" smtClean="0">
                <a:latin typeface="Georgia" pitchFamily="18" charset="0"/>
                <a:cs typeface="Adobe Arabic" pitchFamily="18" charset="-78"/>
              </a:rPr>
              <a:t>в сфере закупок</a:t>
            </a:r>
            <a:endParaRPr lang="ru-RU" sz="2800" dirty="0">
              <a:latin typeface="Georgia" pitchFamily="18" charset="0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8096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3140968"/>
            <a:ext cx="7833193" cy="2985194"/>
          </a:xfrm>
        </p:spPr>
        <p:txBody>
          <a:bodyPr/>
          <a:lstStyle/>
          <a:p>
            <a:pPr lvl="1"/>
            <a:endParaRPr lang="ru-RU" sz="1800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39" y="570156"/>
            <a:ext cx="7113113" cy="1054250"/>
          </a:xfrm>
        </p:spPr>
        <p:txBody>
          <a:bodyPr/>
          <a:lstStyle/>
          <a:p>
            <a:r>
              <a:rPr lang="ru-RU" sz="2400" dirty="0" smtClean="0"/>
              <a:t>1. Предварительное </a:t>
            </a:r>
            <a:r>
              <a:rPr lang="ru-RU" sz="2400" dirty="0"/>
              <a:t>рассмотрение: </a:t>
            </a:r>
            <a:br>
              <a:rPr lang="ru-RU" sz="2400" dirty="0"/>
            </a:br>
            <a:r>
              <a:rPr lang="ru-RU" sz="2400" dirty="0" smtClean="0">
                <a:solidFill>
                  <a:srgbClr val="C00000"/>
                </a:solidFill>
              </a:rPr>
              <a:t>1.3. Размещение сведений на ООС в Реестре Жалоб</a:t>
            </a:r>
            <a:endParaRPr lang="ru-RU" sz="2400" dirty="0"/>
          </a:p>
        </p:txBody>
      </p:sp>
      <p:pic>
        <p:nvPicPr>
          <p:cNvPr id="5" name="Picture 2" descr="http://sk59.ru/wp-content/uploads/2012/05/74883_108677495865485_106577446075490_59887_2054652_n.p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3" b="90000" l="9677" r="89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66" y="332656"/>
            <a:ext cx="1590477" cy="1728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5" r="2409" b="6153"/>
          <a:stretch/>
        </p:blipFill>
        <p:spPr bwMode="auto">
          <a:xfrm>
            <a:off x="1087909" y="2538785"/>
            <a:ext cx="7128792" cy="383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/>
          <p:cNvSpPr/>
          <p:nvPr/>
        </p:nvSpPr>
        <p:spPr>
          <a:xfrm>
            <a:off x="1331640" y="5805264"/>
            <a:ext cx="115212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724128" y="3718677"/>
            <a:ext cx="1368152" cy="7579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27584" y="2132856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Не позднее </a:t>
            </a:r>
            <a:r>
              <a:rPr lang="ru-RU" sz="2400" dirty="0" smtClean="0">
                <a:solidFill>
                  <a:srgbClr val="C00000"/>
                </a:solidFill>
              </a:rPr>
              <a:t>2</a:t>
            </a:r>
            <a:r>
              <a:rPr lang="ru-RU" sz="1600" dirty="0" smtClean="0"/>
              <a:t> рабочих дней со дня поступления жалобы в контролирующий орган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5701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 eaLnBrk="0" hangingPunct="0">
              <a:lnSpc>
                <a:spcPct val="80000"/>
              </a:lnSpc>
              <a:buFontTx/>
              <a:buChar char="•"/>
            </a:pPr>
            <a:r>
              <a:rPr lang="ru-RU" dirty="0"/>
              <a:t>ж</a:t>
            </a:r>
            <a:r>
              <a:rPr lang="ru-RU" dirty="0" smtClean="0"/>
              <a:t>алоба обоснована</a:t>
            </a:r>
            <a:r>
              <a:rPr lang="en-US" dirty="0" smtClean="0"/>
              <a:t> | </a:t>
            </a:r>
            <a:r>
              <a:rPr lang="ru-RU" dirty="0" smtClean="0"/>
              <a:t>не</a:t>
            </a:r>
            <a:r>
              <a:rPr lang="en-US" dirty="0" smtClean="0"/>
              <a:t> </a:t>
            </a:r>
            <a:r>
              <a:rPr lang="ru-RU" dirty="0" smtClean="0"/>
              <a:t>обоснована</a:t>
            </a:r>
            <a:r>
              <a:rPr lang="en-US" dirty="0" smtClean="0"/>
              <a:t> |</a:t>
            </a:r>
            <a:r>
              <a:rPr lang="ru-RU" dirty="0" smtClean="0"/>
              <a:t>частично обоснована</a:t>
            </a:r>
            <a:endParaRPr lang="ru-RU" dirty="0"/>
          </a:p>
          <a:p>
            <a:pPr marL="342900" indent="-342900" eaLnBrk="0" hangingPunct="0">
              <a:lnSpc>
                <a:spcPct val="80000"/>
              </a:lnSpc>
              <a:buFontTx/>
              <a:buChar char="•"/>
            </a:pPr>
            <a:r>
              <a:rPr lang="ru-RU" dirty="0"/>
              <a:t>выводы Комиссии о наличии в действиях Заказчика нарушений законодательства о размещении заказов со ссылками на конкретные нормы законодательства о размещении заказов, нарушение которых было установлено в результате рассмотрения жалобы и проведения проверки;</a:t>
            </a:r>
          </a:p>
          <a:p>
            <a:pPr marL="342900" indent="-342900" eaLnBrk="0" hangingPunct="0">
              <a:lnSpc>
                <a:spcPct val="80000"/>
              </a:lnSpc>
              <a:buFontTx/>
              <a:buChar char="•"/>
            </a:pPr>
            <a:r>
              <a:rPr lang="ru-RU" dirty="0"/>
              <a:t>выводы Комиссии о необходимости рассмотрения вопроса о возбуждении дела о нарушении антимонопольного законодательства, административного производства;</a:t>
            </a:r>
          </a:p>
          <a:p>
            <a:pPr marL="342900" indent="-342900" eaLnBrk="0" hangingPunct="0">
              <a:lnSpc>
                <a:spcPct val="80000"/>
              </a:lnSpc>
              <a:buFontTx/>
              <a:buChar char="•"/>
            </a:pPr>
            <a:r>
              <a:rPr lang="ru-RU" dirty="0"/>
              <a:t>сведения о выдаче предписания об устранении выявленных нарушений законодательства о размещении заказов;</a:t>
            </a:r>
          </a:p>
          <a:p>
            <a:pPr marL="342900" indent="-342900" eaLnBrk="0" hangingPunct="0">
              <a:lnSpc>
                <a:spcPct val="80000"/>
              </a:lnSpc>
              <a:buFontTx/>
              <a:buChar char="•"/>
            </a:pPr>
            <a:r>
              <a:rPr lang="ru-RU" dirty="0"/>
              <a:t>другие меры по устранению нарушений, в том числе обращение с иском в суд, передача материалов в правоохранительные органы и т.д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Georgia" panose="02040502050405020303" pitchFamily="18" charset="0"/>
              </a:rPr>
              <a:t>Решения ФАС России</a:t>
            </a:r>
          </a:p>
        </p:txBody>
      </p:sp>
      <p:pic>
        <p:nvPicPr>
          <p:cNvPr id="5" name="Picture 2" descr="http://sk59.ru/wp-content/uploads/2012/05/74883_108677495865485_106577446075490_59887_2054652_n.p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3" b="90000" l="9677" r="89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66" y="332656"/>
            <a:ext cx="1590477" cy="1728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53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3140968"/>
            <a:ext cx="7833193" cy="2985194"/>
          </a:xfrm>
        </p:spPr>
        <p:txBody>
          <a:bodyPr/>
          <a:lstStyle/>
          <a:p>
            <a:pPr lvl="1"/>
            <a:endParaRPr lang="ru-RU" sz="1800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Жалоба принята к рассмотрению</a:t>
            </a:r>
            <a:endParaRPr lang="ru-RU" sz="3200" dirty="0"/>
          </a:p>
        </p:txBody>
      </p:sp>
      <p:pic>
        <p:nvPicPr>
          <p:cNvPr id="5" name="Picture 2" descr="http://sk59.ru/wp-content/uploads/2012/05/74883_108677495865485_106577446075490_59887_2054652_n.p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3" b="90000" l="9677" r="89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66" y="332656"/>
            <a:ext cx="1590477" cy="1728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267744" y="1700808"/>
            <a:ext cx="4824536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Размещение сведений о РЕШЕНИИ на ООС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87909" y="213285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 позднее 3 рабочего со дня рассмотрения Комиссией ФАС России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" t="9553" r="3517" b="8936"/>
          <a:stretch/>
        </p:blipFill>
        <p:spPr bwMode="auto">
          <a:xfrm>
            <a:off x="1187624" y="2502188"/>
            <a:ext cx="6624736" cy="358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вал 11"/>
          <p:cNvSpPr/>
          <p:nvPr/>
        </p:nvSpPr>
        <p:spPr>
          <a:xfrm>
            <a:off x="5508104" y="2708920"/>
            <a:ext cx="1368152" cy="7579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876256" y="4687252"/>
            <a:ext cx="1080120" cy="6139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488171" y="4073296"/>
            <a:ext cx="1080120" cy="6139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5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7030A0"/>
                </a:solidFill>
              </a:rPr>
              <a:t>Ответственность за нарушение законодательства о контрактной системе</a:t>
            </a:r>
            <a:endParaRPr lang="ru-RU" sz="3200" dirty="0">
              <a:solidFill>
                <a:srgbClr val="7030A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516070"/>
              </p:ext>
            </p:extLst>
          </p:nvPr>
        </p:nvGraphicFramePr>
        <p:xfrm>
          <a:off x="698500" y="2247900"/>
          <a:ext cx="8194675" cy="3657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1946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tx1"/>
                          </a:solidFill>
                        </a:rPr>
                        <a:t>Уголовная </a:t>
                      </a:r>
                      <a:endParaRPr lang="ru-RU" sz="5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tx1"/>
                          </a:solidFill>
                        </a:rPr>
                        <a:t>Административная </a:t>
                      </a:r>
                      <a:endParaRPr lang="ru-RU" sz="5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tx1"/>
                          </a:solidFill>
                        </a:rPr>
                        <a:t>Гражданско-правовая </a:t>
                      </a:r>
                      <a:endParaRPr lang="ru-RU" sz="5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tx1"/>
                          </a:solidFill>
                        </a:rPr>
                        <a:t>Дисциплинарная </a:t>
                      </a:r>
                      <a:endParaRPr lang="ru-RU" sz="5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47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780928"/>
            <a:ext cx="7745505" cy="3345234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  <a:p>
            <a:pPr algn="ctr"/>
            <a:r>
              <a:rPr lang="ru-RU" sz="3900" dirty="0"/>
              <a:t>Административным правонарушением признается противоправное, виновное действие (бездействие) физического или юридического лица, за которое КоАП РФ или законами субъектов Российской Федерации установлена административная ответственность. </a:t>
            </a:r>
            <a:endParaRPr lang="ru-RU" sz="39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692696"/>
            <a:ext cx="7756263" cy="201622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Административная </a:t>
            </a:r>
            <a:r>
              <a:rPr lang="ru-RU" dirty="0">
                <a:solidFill>
                  <a:srgbClr val="FF0000"/>
                </a:solidFill>
              </a:rPr>
              <a:t>ответственность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64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- </a:t>
            </a:r>
            <a:r>
              <a:rPr lang="ru-RU" sz="2800" dirty="0">
                <a:solidFill>
                  <a:srgbClr val="002060"/>
                </a:solidFill>
              </a:rPr>
              <a:t>лицо, постоянно, временно или в соответствии со специальными полномочиями осуществляющее функции представителя власти, то есть наделенное в установленном законом порядке распорядительными полномочиями в отношении лиц, не находящихся в служебной зависимости от </a:t>
            </a:r>
            <a:r>
              <a:rPr lang="ru-RU" sz="2800" dirty="0" smtClean="0">
                <a:solidFill>
                  <a:srgbClr val="002060"/>
                </a:solidFill>
              </a:rPr>
              <a:t>него,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1440160"/>
          </a:xfrm>
        </p:spPr>
        <p:txBody>
          <a:bodyPr/>
          <a:lstStyle/>
          <a:p>
            <a:r>
              <a:rPr lang="ru-RU" dirty="0"/>
              <a:t>Должностные лица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024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692696"/>
            <a:ext cx="7745505" cy="5433467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sz="2800" dirty="0">
                <a:solidFill>
                  <a:srgbClr val="002060"/>
                </a:solidFill>
              </a:rPr>
              <a:t>- лицо, выполняющее организационно-распорядительные или административно-хозяйственные функции в государственных органах, органах местного самоуправления, государственных и муниципальных </a:t>
            </a:r>
            <a:r>
              <a:rPr lang="ru-RU" sz="2800" dirty="0" smtClean="0">
                <a:solidFill>
                  <a:srgbClr val="002060"/>
                </a:solidFill>
              </a:rPr>
              <a:t>организациях,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- </a:t>
            </a:r>
            <a:r>
              <a:rPr lang="ru-RU" sz="2800" dirty="0">
                <a:solidFill>
                  <a:srgbClr val="002060"/>
                </a:solidFill>
              </a:rPr>
              <a:t>руководители и другие работники иных организаций, совершившие административные правонарушения в связи с выполнением организационно-распорядительных или административно-хозяйственных </a:t>
            </a:r>
            <a:r>
              <a:rPr lang="ru-RU" sz="2800" dirty="0" smtClean="0">
                <a:solidFill>
                  <a:srgbClr val="002060"/>
                </a:solidFill>
              </a:rPr>
              <a:t>функций, 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898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56263" cy="5328592"/>
          </a:xfrm>
        </p:spPr>
        <p:txBody>
          <a:bodyPr/>
          <a:lstStyle/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002060"/>
                </a:solidFill>
              </a:rPr>
              <a:t>лица</a:t>
            </a:r>
            <a:r>
              <a:rPr lang="ru-RU" sz="2800" dirty="0">
                <a:solidFill>
                  <a:srgbClr val="002060"/>
                </a:solidFill>
              </a:rPr>
              <a:t>, осуществляющие функции члена комиссии по осуществлению закупок товаров, работ, услуг для обеспечения государственных и муниципальных нужд, контрактные управляющие, работник контрактной службы, совершившие административные правонарушения, предусмотренные статьями 7.29 - 7.32, частями 7, 7.1 статьи 19.5, статьей 19.7.2 КоАП РФ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604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799288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4400" dirty="0">
                <a:solidFill>
                  <a:srgbClr val="FF0000"/>
                </a:solidFill>
              </a:rPr>
              <a:t>должностное лицо несет ответственность в случае совершения им административного правонарушения в связи с неисполнением либо ненадлежащим исполнением своих служебных обязанностей. 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87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Юридические лица: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484784"/>
            <a:ext cx="8352928" cy="1872208"/>
          </a:xfrm>
        </p:spPr>
        <p:txBody>
          <a:bodyPr>
            <a:noAutofit/>
          </a:bodyPr>
          <a:lstStyle/>
          <a:p>
            <a:r>
              <a:rPr lang="ru-RU" sz="2800" dirty="0" smtClean="0"/>
              <a:t>Юридические </a:t>
            </a:r>
            <a:r>
              <a:rPr lang="ru-RU" sz="2800" dirty="0"/>
              <a:t>лица подлежат административной ответственности за совершение административных правонарушений в случаях, предусмотренных статьями КоАП </a:t>
            </a:r>
            <a:r>
              <a:rPr lang="ru-RU" sz="2800" dirty="0" smtClean="0"/>
              <a:t>РФ и </a:t>
            </a:r>
            <a:r>
              <a:rPr lang="ru-RU" sz="2800" dirty="0"/>
              <a:t>законами субъектов РФ 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23528" y="3284984"/>
            <a:ext cx="8640960" cy="33843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r>
              <a:rPr lang="ru-RU" sz="11200" dirty="0"/>
              <a:t>Юридическое лицо признается виновным в совершении административного правонарушения, если будет установлено, что у него имелась возможность для соблюдения правил и норм, за нарушение которых КоАП Российской Федерации и </a:t>
            </a:r>
            <a:r>
              <a:rPr lang="ru-RU" sz="11200" dirty="0" smtClean="0"/>
              <a:t>законом предусмотрена </a:t>
            </a:r>
            <a:r>
              <a:rPr lang="ru-RU" sz="11200" dirty="0"/>
              <a:t>административная ответственность, но данным лицом не были приняты все зависящие от него меры по их соблюдению. </a:t>
            </a:r>
            <a:endParaRPr lang="ru-RU" sz="11200" dirty="0"/>
          </a:p>
        </p:txBody>
      </p:sp>
    </p:spTree>
    <p:extLst>
      <p:ext uri="{BB962C8B-B14F-4D97-AF65-F5344CB8AC3E}">
        <p14:creationId xmlns:p14="http://schemas.microsoft.com/office/powerpoint/2010/main" val="3289736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Georgia" panose="02040502050405020303" pitchFamily="18" charset="0"/>
              </a:rPr>
              <a:t>СИСТЕМА </a:t>
            </a:r>
            <a:br>
              <a:rPr lang="ru-RU" sz="2800" dirty="0" smtClean="0">
                <a:latin typeface="Georgia" panose="02040502050405020303" pitchFamily="18" charset="0"/>
              </a:rPr>
            </a:br>
            <a:r>
              <a:rPr lang="ru-RU" sz="2800" dirty="0" smtClean="0">
                <a:latin typeface="Georgia" panose="02040502050405020303" pitchFamily="18" charset="0"/>
              </a:rPr>
              <a:t>органов контроля</a:t>
            </a:r>
            <a:endParaRPr lang="ru-RU" sz="2800" dirty="0">
              <a:latin typeface="Georgia" panose="02040502050405020303" pitchFamily="18" charset="0"/>
            </a:endParaRPr>
          </a:p>
        </p:txBody>
      </p:sp>
      <p:pic>
        <p:nvPicPr>
          <p:cNvPr id="7" name="Picture 2" descr="http://sk59.ru/wp-content/uploads/2012/05/74883_108677495865485_106577446075490_59887_2054652_n.p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3" b="90000" l="9677" r="89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66" y="332656"/>
            <a:ext cx="1590477" cy="1728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796959" y="2192586"/>
            <a:ext cx="2304256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Georgia" panose="02040502050405020303" pitchFamily="18" charset="0"/>
              </a:rPr>
              <a:t>ВНЕШНИЙ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19872" y="2192586"/>
            <a:ext cx="2232248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ВНУТРЕННИЙ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70777" y="2192586"/>
            <a:ext cx="2315014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Georgia" panose="02040502050405020303" pitchFamily="18" charset="0"/>
              </a:rPr>
              <a:t>ОБЩЕСТВЕННЫЙ</a:t>
            </a:r>
            <a:endParaRPr lang="ru-RU" sz="1600" dirty="0">
              <a:latin typeface="Georgia" panose="02040502050405020303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21209" y="3901074"/>
            <a:ext cx="1584176" cy="7920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КОНТРОЛЬ</a:t>
            </a:r>
            <a:r>
              <a:rPr lang="ru-RU" sz="1400" dirty="0" smtClean="0">
                <a:solidFill>
                  <a:schemeClr val="accent1"/>
                </a:solidFill>
              </a:rPr>
              <a:t> ЗАКАЗЧИКОМ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16216" y="3901074"/>
            <a:ext cx="1774768" cy="7920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ВЕДОМСТВЕННЫЙ </a:t>
            </a:r>
            <a:r>
              <a:rPr lang="ru-RU" sz="20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КОНТРОЛЬ</a:t>
            </a:r>
            <a:endParaRPr lang="ru-RU" sz="2000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cxnSp>
        <p:nvCxnSpPr>
          <p:cNvPr id="14" name="Прямая со стрелкой 13"/>
          <p:cNvCxnSpPr>
            <a:stCxn id="9" idx="2"/>
          </p:cNvCxnSpPr>
          <p:nvPr/>
        </p:nvCxnSpPr>
        <p:spPr>
          <a:xfrm>
            <a:off x="4535996" y="3488730"/>
            <a:ext cx="942122" cy="28803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9" idx="2"/>
          </p:cNvCxnSpPr>
          <p:nvPr/>
        </p:nvCxnSpPr>
        <p:spPr>
          <a:xfrm>
            <a:off x="4535996" y="3488730"/>
            <a:ext cx="2844316" cy="28803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827584" y="4964982"/>
            <a:ext cx="1728192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КОНТРОЛЬНЫЙ ОРГАН В СФЕРЕ ЗАКУПОК</a:t>
            </a:r>
            <a:endParaRPr lang="ru-RU" sz="16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895949" y="4964982"/>
            <a:ext cx="1728192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ФИНАНСОВЫЕ ОРГАНЫ</a:t>
            </a:r>
            <a:endParaRPr lang="ru-RU" sz="14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056189" y="4964982"/>
            <a:ext cx="1728192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ОРГАНЫ ФИНАНСОВОГО КОНТРОЛЯ</a:t>
            </a:r>
            <a:endParaRPr lang="ru-RU" sz="1400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1949087" y="3529515"/>
            <a:ext cx="3057970" cy="143546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1949087" y="3537100"/>
            <a:ext cx="1786281" cy="138256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1949087" y="3518656"/>
            <a:ext cx="30625" cy="140859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52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4509120"/>
            <a:ext cx="7745505" cy="1617042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sz="3000" dirty="0"/>
              <a:t>В случае совершения правонарушений, указанных в части 1 ст. 4.5 КоАП РФ - 1 год со дня совершения </a:t>
            </a:r>
            <a:endParaRPr lang="ru-RU" sz="3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260648"/>
            <a:ext cx="7756263" cy="3744416"/>
          </a:xfrm>
        </p:spPr>
        <p:txBody>
          <a:bodyPr/>
          <a:lstStyle/>
          <a:p>
            <a:r>
              <a:rPr lang="ru-RU" sz="6000" dirty="0" smtClean="0">
                <a:solidFill>
                  <a:schemeClr val="tx1"/>
                </a:solidFill>
              </a:rPr>
              <a:t>Срок давности привлечения к административной ответственности: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860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4579" y="260649"/>
            <a:ext cx="3422483" cy="2952327"/>
          </a:xfrm>
        </p:spPr>
        <p:txBody>
          <a:bodyPr anchor="ctr"/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3200" dirty="0">
                <a:solidFill>
                  <a:srgbClr val="0070C0"/>
                </a:solidFill>
              </a:rPr>
              <a:t>Для должностных лиц составляет по общему правилу </a:t>
            </a:r>
            <a:r>
              <a:rPr lang="ru-RU" sz="3200" b="1" dirty="0">
                <a:solidFill>
                  <a:srgbClr val="0070C0"/>
                </a:solidFill>
              </a:rPr>
              <a:t>пятьдесят тысяч рублей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7" y="559398"/>
            <a:ext cx="3960439" cy="5566765"/>
          </a:xfrm>
        </p:spPr>
        <p:txBody>
          <a:bodyPr/>
          <a:lstStyle/>
          <a:p>
            <a:endParaRPr lang="ru-RU" dirty="0"/>
          </a:p>
          <a:p>
            <a:pPr marL="0" indent="0" algn="ctr">
              <a:buNone/>
            </a:pPr>
            <a:r>
              <a:rPr lang="ru-RU" sz="4400" dirty="0">
                <a:solidFill>
                  <a:srgbClr val="FF0000"/>
                </a:solidFill>
              </a:rPr>
              <a:t>Максимальный </a:t>
            </a:r>
            <a:endParaRPr lang="ru-RU" sz="4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размер 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4579" y="3140968"/>
            <a:ext cx="3713885" cy="3528392"/>
          </a:xfrm>
        </p:spPr>
        <p:txBody>
          <a:bodyPr anchor="t">
            <a:noAutofit/>
          </a:bodyPr>
          <a:lstStyle/>
          <a:p>
            <a:pPr algn="ctr"/>
            <a:endParaRPr lang="ru-RU" sz="3200" dirty="0"/>
          </a:p>
          <a:p>
            <a:pPr algn="ctr"/>
            <a:r>
              <a:rPr lang="ru-RU" sz="3200" dirty="0">
                <a:solidFill>
                  <a:schemeClr val="tx2"/>
                </a:solidFill>
              </a:rPr>
              <a:t>Для юридических лиц составляет по общему правилу </a:t>
            </a:r>
          </a:p>
          <a:p>
            <a:pPr algn="ctr"/>
            <a:r>
              <a:rPr lang="ru-RU" sz="3200" b="1" dirty="0">
                <a:solidFill>
                  <a:schemeClr val="tx2"/>
                </a:solidFill>
              </a:rPr>
              <a:t>один миллион рублей </a:t>
            </a:r>
            <a:endParaRPr lang="ru-RU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45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1) федеральный орган исполнительной </a:t>
            </a: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власти,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контрольный орган в сфере государственного оборонного заказа, органы исполнительной власти субъекта </a:t>
            </a: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РФ,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органы местного </a:t>
            </a: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самоуправления, 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уполномоченные на осуществление контроля в сфере 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закупок;</a:t>
            </a:r>
          </a:p>
          <a:p>
            <a:pPr algn="just"/>
            <a:endParaRPr lang="ru-RU" dirty="0">
              <a:latin typeface="Georgia" panose="02040502050405020303" pitchFamily="18" charset="0"/>
            </a:endParaRPr>
          </a:p>
          <a:p>
            <a:pPr algn="just"/>
            <a:r>
              <a:rPr lang="ru-RU" dirty="0">
                <a:latin typeface="Georgia" panose="02040502050405020303" pitchFamily="18" charset="0"/>
              </a:rPr>
              <a:t>2) федеральный орган исполнительной власти, осуществляющий 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правоприменительные функции по кассовому обслуживанию исполнения бюджетов</a:t>
            </a:r>
            <a:r>
              <a:rPr lang="ru-RU" dirty="0">
                <a:latin typeface="Georgia" panose="02040502050405020303" pitchFamily="18" charset="0"/>
              </a:rPr>
              <a:t> бюджетной системы </a:t>
            </a:r>
            <a:r>
              <a:rPr lang="ru-RU" dirty="0" smtClean="0">
                <a:latin typeface="Georgia" panose="02040502050405020303" pitchFamily="18" charset="0"/>
              </a:rPr>
              <a:t>РФ, 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финансовые органы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субъектов РФ и муниципальных образований, органы управления государственными внебюджетными фондами;</a:t>
            </a:r>
            <a:endParaRPr lang="ru-RU" dirty="0">
              <a:latin typeface="Georgia" panose="02040502050405020303" pitchFamily="18" charset="0"/>
            </a:endParaRPr>
          </a:p>
          <a:p>
            <a:pPr algn="just"/>
            <a:endParaRPr lang="ru-RU" dirty="0">
              <a:latin typeface="Georgia" panose="02040502050405020303" pitchFamily="18" charset="0"/>
            </a:endParaRPr>
          </a:p>
          <a:p>
            <a:pPr algn="just"/>
            <a:r>
              <a:rPr lang="ru-RU" dirty="0">
                <a:latin typeface="Georgia" panose="02040502050405020303" pitchFamily="18" charset="0"/>
              </a:rPr>
              <a:t>3) органы 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внутреннего</a:t>
            </a:r>
            <a:r>
              <a:rPr lang="ru-RU" dirty="0">
                <a:latin typeface="Georgia" panose="02040502050405020303" pitchFamily="18" charset="0"/>
              </a:rPr>
              <a:t> государственного (муниципального) 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финансового контроля</a:t>
            </a:r>
            <a:r>
              <a:rPr lang="ru-RU" dirty="0">
                <a:latin typeface="Georgia" panose="02040502050405020303" pitchFamily="18" charset="0"/>
              </a:rPr>
              <a:t>, определенные в соответствии с Бюджетным кодексом Российской Федерации.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Georgia" panose="02040502050405020303" pitchFamily="18" charset="0"/>
              </a:rPr>
              <a:t>ВНЕШНИЕ </a:t>
            </a:r>
            <a:br>
              <a:rPr lang="ru-RU" sz="3200" dirty="0" smtClean="0">
                <a:latin typeface="Georgia" panose="02040502050405020303" pitchFamily="18" charset="0"/>
              </a:rPr>
            </a:br>
            <a:r>
              <a:rPr lang="ru-RU" sz="3200" dirty="0" smtClean="0">
                <a:latin typeface="Georgia" panose="02040502050405020303" pitchFamily="18" charset="0"/>
              </a:rPr>
              <a:t>органы контроля</a:t>
            </a:r>
            <a:endParaRPr lang="ru-RU" sz="3200" dirty="0">
              <a:latin typeface="Georgia" panose="02040502050405020303" pitchFamily="18" charset="0"/>
            </a:endParaRPr>
          </a:p>
        </p:txBody>
      </p:sp>
      <p:pic>
        <p:nvPicPr>
          <p:cNvPr id="5" name="Picture 2" descr="http://sk59.ru/wp-content/uploads/2012/05/74883_108677495865485_106577446075490_59887_2054652_n.p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3" b="90000" l="9677" r="89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66" y="332656"/>
            <a:ext cx="1590477" cy="1728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1051197"/>
              </p:ext>
            </p:extLst>
          </p:nvPr>
        </p:nvGraphicFramePr>
        <p:xfrm>
          <a:off x="688490" y="2204864"/>
          <a:ext cx="7756263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728"/>
                <a:gridCol w="2556728"/>
                <a:gridCol w="26428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Федеральный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орган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Орган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Субъекта РФ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Муниципальный орган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14907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Плановые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проверки</a:t>
                      </a:r>
                    </a:p>
                    <a:p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(Федеральные нужды)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Плановые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проверки</a:t>
                      </a:r>
                    </a:p>
                    <a:p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(нужды субъекта РФ)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Плановые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проверки (муниципальные нужды)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Внеплановые проверки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Внеплановые проверки (нужды субъекта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РФ + муниципальные нужды)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Внеплановые проверки</a:t>
                      </a:r>
                    </a:p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(муниципальные нужды)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8490" y="620688"/>
            <a:ext cx="7756263" cy="11521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Georgia" panose="02040502050405020303" pitchFamily="18" charset="0"/>
              </a:rPr>
              <a:t>ВНЕШНИЕ органы контроля: </a:t>
            </a:r>
            <a:br>
              <a:rPr lang="ru-RU" sz="2800" dirty="0" smtClean="0">
                <a:latin typeface="Georgia" panose="02040502050405020303" pitchFamily="18" charset="0"/>
              </a:rPr>
            </a:br>
            <a:r>
              <a:rPr lang="ru-RU" sz="2800" dirty="0" smtClean="0">
                <a:latin typeface="Georgia" panose="02040502050405020303" pitchFamily="18" charset="0"/>
              </a:rPr>
              <a:t>контрольный орган в сфере закупок</a:t>
            </a:r>
            <a:endParaRPr lang="ru-RU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688489" y="5512325"/>
            <a:ext cx="7756264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 </a:t>
            </a:r>
            <a:r>
              <a:rPr lang="ru-RU" dirty="0"/>
              <a:t>проведении плановых и внеплановых проверок </a:t>
            </a:r>
            <a:r>
              <a:rPr lang="ru-RU" dirty="0" smtClean="0"/>
              <a:t>НЕ </a:t>
            </a:r>
            <a:r>
              <a:rPr lang="ru-RU" dirty="0"/>
              <a:t>подлежат контролю результаты оценки заявок участников закупок </a:t>
            </a:r>
            <a:r>
              <a:rPr lang="ru-RU" dirty="0" smtClean="0"/>
              <a:t>по критериям </a:t>
            </a:r>
          </a:p>
          <a:p>
            <a:pPr algn="ctr"/>
            <a:r>
              <a:rPr lang="ru-RU" dirty="0" smtClean="0"/>
              <a:t>«качество…» и «квалификация…»</a:t>
            </a:r>
          </a:p>
        </p:txBody>
      </p:sp>
      <p:pic>
        <p:nvPicPr>
          <p:cNvPr id="11" name="Picture 2" descr="http://sk59.ru/wp-content/uploads/2012/05/74883_108677495865485_106577446075490_59887_2054652_n.p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3" b="90000" l="9677" r="89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66" y="332656"/>
            <a:ext cx="1590477" cy="1728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58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7822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При </a:t>
            </a:r>
            <a:r>
              <a:rPr lang="ru-RU" dirty="0"/>
              <a:t>выявлении в результате проведения контрольным органом в сфере закупок плановых и внеплановых проверок, а также в результате рассмотрения жалобы </a:t>
            </a:r>
            <a:r>
              <a:rPr lang="ru-RU" dirty="0" smtClean="0"/>
              <a:t>нарушений </a:t>
            </a:r>
            <a:r>
              <a:rPr lang="ru-RU" dirty="0"/>
              <a:t>законодательства Российской Федерации и иных нормативных правовых актов о контрактной системе </a:t>
            </a:r>
            <a:r>
              <a:rPr lang="ru-RU" dirty="0" smtClean="0"/>
              <a:t>контрольный </a:t>
            </a:r>
            <a:r>
              <a:rPr lang="ru-RU" dirty="0"/>
              <a:t>орган в сфере закупок вправе:</a:t>
            </a:r>
          </a:p>
          <a:p>
            <a:r>
              <a:rPr lang="ru-RU" dirty="0"/>
              <a:t>1) составлять </a:t>
            </a:r>
            <a:r>
              <a:rPr lang="ru-RU" dirty="0">
                <a:solidFill>
                  <a:srgbClr val="C00000"/>
                </a:solidFill>
              </a:rPr>
              <a:t>протоколы об административных правонарушениях</a:t>
            </a:r>
            <a:r>
              <a:rPr lang="ru-RU" dirty="0"/>
              <a:t>, связанных с нарушениями законодательства Российской Федерации и иных нормативных правовых актов о контрактной системе в сфере закупок, рассматривать дела о таких административных правонарушениях и принимать меры по их предотвращению в соответствии с законодательством об административных правонарушениях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2) выдавать обязательные для исполнения </a:t>
            </a:r>
            <a:r>
              <a:rPr lang="ru-RU" dirty="0">
                <a:solidFill>
                  <a:srgbClr val="C00000"/>
                </a:solidFill>
              </a:rPr>
              <a:t>предписания</a:t>
            </a:r>
            <a:r>
              <a:rPr lang="ru-RU" dirty="0"/>
              <a:t> об устранении таких нарушений в соответствии с законодательством Российской Федерации, в том числе об аннулировании определения поставщиков (подрядчиков, исполнителей);</a:t>
            </a:r>
          </a:p>
          <a:p>
            <a:r>
              <a:rPr lang="ru-RU" dirty="0"/>
              <a:t>3) </a:t>
            </a:r>
            <a:r>
              <a:rPr lang="ru-RU" dirty="0">
                <a:solidFill>
                  <a:srgbClr val="C00000"/>
                </a:solidFill>
              </a:rPr>
              <a:t>обращаться в суд</a:t>
            </a:r>
            <a:r>
              <a:rPr lang="ru-RU" dirty="0"/>
              <a:t>, арбитражный суд с исками о признании осуществленных закупок недействительными в соответствии с Гражданским кодексом Российской Федерации.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Georgia" panose="02040502050405020303" pitchFamily="18" charset="0"/>
              </a:rPr>
              <a:t>ВНЕШНИЕ органы контроля: </a:t>
            </a:r>
            <a:br>
              <a:rPr lang="ru-RU" sz="2800" dirty="0">
                <a:latin typeface="Georgia" panose="02040502050405020303" pitchFamily="18" charset="0"/>
              </a:rPr>
            </a:br>
            <a:r>
              <a:rPr lang="ru-RU" sz="2800" dirty="0">
                <a:latin typeface="Georgia" panose="02040502050405020303" pitchFamily="18" charset="0"/>
              </a:rPr>
              <a:t>контрольный орган в сфере закупок</a:t>
            </a:r>
            <a:endParaRPr lang="ru-RU" sz="2800" dirty="0"/>
          </a:p>
        </p:txBody>
      </p:sp>
      <p:pic>
        <p:nvPicPr>
          <p:cNvPr id="5" name="Picture 2" descr="http://sk59.ru/wp-content/uploads/2012/05/74883_108677495865485_106577446075490_59887_2054652_n.p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3" b="90000" l="9677" r="89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66" y="332656"/>
            <a:ext cx="1590477" cy="1728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66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7822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Общественные </a:t>
            </a:r>
            <a:r>
              <a:rPr lang="ru-RU" dirty="0"/>
              <a:t>объединения и объединения юридических лиц, осуществляющие общественный контроль, вправе:</a:t>
            </a:r>
          </a:p>
          <a:p>
            <a:r>
              <a:rPr lang="ru-RU" dirty="0" smtClean="0"/>
              <a:t>подготавливать </a:t>
            </a:r>
            <a:r>
              <a:rPr lang="ru-RU" dirty="0"/>
              <a:t>предложения по совершенствованию </a:t>
            </a:r>
            <a:r>
              <a:rPr lang="ru-RU" dirty="0" smtClean="0"/>
              <a:t>законодательства;</a:t>
            </a:r>
            <a:endParaRPr lang="ru-RU" dirty="0"/>
          </a:p>
          <a:p>
            <a:r>
              <a:rPr lang="ru-RU" dirty="0" smtClean="0"/>
              <a:t>направлять </a:t>
            </a:r>
            <a:r>
              <a:rPr lang="ru-RU" dirty="0"/>
              <a:t>заказчикам запросы о предоставлении информации об осуществлении закупок и о ходе исполнения </a:t>
            </a:r>
            <a:r>
              <a:rPr lang="ru-RU" dirty="0" smtClean="0"/>
              <a:t>контрактов</a:t>
            </a:r>
            <a:r>
              <a:rPr lang="ru-RU" dirty="0"/>
              <a:t> </a:t>
            </a:r>
            <a:r>
              <a:rPr lang="ru-RU" dirty="0" smtClean="0"/>
              <a:t>(указанные запросы рассматриваются в соответствии с законодательством о порядке рассмотрения обращения граждан</a:t>
            </a:r>
          </a:p>
          <a:p>
            <a:r>
              <a:rPr lang="ru-RU" dirty="0" smtClean="0"/>
              <a:t>осуществлять мониторинг закупок и оценку эффективности закупок;</a:t>
            </a:r>
          </a:p>
          <a:p>
            <a:r>
              <a:rPr lang="ru-RU" dirty="0" smtClean="0"/>
              <a:t>обращаться </a:t>
            </a:r>
            <a:r>
              <a:rPr lang="ru-RU" dirty="0"/>
              <a:t>от своего имени в государственные органы и муниципальные органы с заявлением о проведении мероприятий по </a:t>
            </a:r>
            <a:r>
              <a:rPr lang="ru-RU" dirty="0" smtClean="0"/>
              <a:t>контролю;</a:t>
            </a:r>
            <a:endParaRPr lang="ru-RU" dirty="0"/>
          </a:p>
          <a:p>
            <a:r>
              <a:rPr lang="ru-RU" dirty="0" smtClean="0"/>
              <a:t>обращаться </a:t>
            </a:r>
            <a:r>
              <a:rPr lang="ru-RU" dirty="0"/>
              <a:t>от своего имени в правоохранительные органы в случаях </a:t>
            </a:r>
            <a:r>
              <a:rPr lang="ru-RU" dirty="0" smtClean="0"/>
              <a:t>выявления признаков </a:t>
            </a:r>
            <a:r>
              <a:rPr lang="ru-RU" dirty="0"/>
              <a:t>состава преступления;</a:t>
            </a:r>
          </a:p>
          <a:p>
            <a:r>
              <a:rPr lang="ru-RU" dirty="0" smtClean="0"/>
              <a:t>обращаться </a:t>
            </a:r>
            <a:r>
              <a:rPr lang="ru-RU" dirty="0"/>
              <a:t>в суд в защиту нарушенных или оспариваемых прав и законных интересов группы лиц в соответствии с законодательством Российской Федерации.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Georgia" panose="02040502050405020303" pitchFamily="18" charset="0"/>
              </a:rPr>
              <a:t>ОБЩЕСТВЕННЫЙ контроль</a:t>
            </a:r>
            <a:endParaRPr lang="ru-RU" sz="2800" dirty="0"/>
          </a:p>
        </p:txBody>
      </p:sp>
      <p:pic>
        <p:nvPicPr>
          <p:cNvPr id="5" name="Picture 2" descr="http://sk59.ru/wp-content/uploads/2012/05/74883_108677495865485_106577446075490_59887_2054652_n.p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3" b="90000" l="9677" r="89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66" y="332656"/>
            <a:ext cx="1590477" cy="1728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91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Georgia" panose="02040502050405020303" pitchFamily="18" charset="0"/>
              </a:rPr>
              <a:t>КОНТРОЛЬ в ФАС</a:t>
            </a:r>
            <a:r>
              <a:rPr lang="en-US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smtClean="0">
                <a:latin typeface="Georgia" panose="02040502050405020303" pitchFamily="18" charset="0"/>
              </a:rPr>
              <a:t>России</a:t>
            </a:r>
            <a:endParaRPr lang="ru-RU" sz="2800" u="sng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2" descr="http://sk59.ru/wp-content/uploads/2012/05/74883_108677495865485_106577446075490_59887_2054652_n.p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3" b="90000" l="9677" r="89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66" y="332656"/>
            <a:ext cx="1590477" cy="1728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95536" y="2708920"/>
            <a:ext cx="3215456" cy="15841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Georgia" panose="02040502050405020303" pitchFamily="18" charset="0"/>
              </a:rPr>
              <a:t>РАССМОТРЕНИЕ ЖАЛОБ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436096" y="2744924"/>
            <a:ext cx="3209534" cy="15841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Georgia" panose="02040502050405020303" pitchFamily="18" charset="0"/>
              </a:rPr>
              <a:t>ПРОВЕДЕНИЕ </a:t>
            </a:r>
            <a:r>
              <a:rPr lang="ru-RU" b="1" dirty="0" smtClean="0">
                <a:latin typeface="Georgia" panose="02040502050405020303" pitchFamily="18" charset="0"/>
              </a:rPr>
              <a:t>ПЛАНОВЫХ </a:t>
            </a:r>
            <a:r>
              <a:rPr lang="ru-RU" dirty="0" smtClean="0">
                <a:latin typeface="Georgia" panose="02040502050405020303" pitchFamily="18" charset="0"/>
              </a:rPr>
              <a:t>ПРОВЕРОК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8" name="Объект 6"/>
          <p:cNvSpPr txBox="1">
            <a:spLocks/>
          </p:cNvSpPr>
          <p:nvPr/>
        </p:nvSpPr>
        <p:spPr>
          <a:xfrm>
            <a:off x="2974592" y="4921235"/>
            <a:ext cx="3209534" cy="15841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ru-RU" dirty="0" smtClean="0">
                <a:latin typeface="Georgia" panose="02040502050405020303" pitchFamily="18" charset="0"/>
              </a:rPr>
              <a:t>ПРОВЕДЕНИЕ </a:t>
            </a:r>
            <a:r>
              <a:rPr lang="ru-RU" b="1" dirty="0" smtClean="0">
                <a:latin typeface="Georgia" panose="02040502050405020303" pitchFamily="18" charset="0"/>
              </a:rPr>
              <a:t>ВНЕПЛАНОВЫХ</a:t>
            </a:r>
            <a:r>
              <a:rPr lang="ru-RU" dirty="0" smtClean="0">
                <a:latin typeface="Georgia" panose="02040502050405020303" pitchFamily="18" charset="0"/>
              </a:rPr>
              <a:t> ПРОВЕРОК</a:t>
            </a:r>
            <a:endParaRPr lang="ru-RU" dirty="0">
              <a:latin typeface="Georgia" panose="02040502050405020303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491881" y="2204864"/>
            <a:ext cx="936103" cy="5040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729694" y="2204864"/>
            <a:ext cx="936104" cy="5040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579359" y="2204864"/>
            <a:ext cx="0" cy="25922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674786" y="4457045"/>
            <a:ext cx="1152128" cy="792088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3490" y="5096361"/>
            <a:ext cx="2548892" cy="1247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При рассмотрении жалобы проводится внеплановая проверка</a:t>
            </a:r>
            <a:endParaRPr lang="ru-RU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52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Кто может подать жалобу?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Статья 105 Главы 6 Закона 44-ФЗ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37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u="sng" dirty="0" smtClean="0"/>
              <a:t>Часть 1 статьи 105 Закона 44-ФЗ:</a:t>
            </a:r>
          </a:p>
          <a:p>
            <a:pPr algn="just"/>
            <a:r>
              <a:rPr lang="ru-RU" u="sng" dirty="0" smtClean="0">
                <a:solidFill>
                  <a:srgbClr val="C00000"/>
                </a:solidFill>
              </a:rPr>
              <a:t>Любой</a:t>
            </a:r>
            <a:r>
              <a:rPr lang="ru-RU" dirty="0"/>
              <a:t> </a:t>
            </a:r>
            <a:r>
              <a:rPr lang="ru-RU" dirty="0" smtClean="0"/>
              <a:t>участник </a:t>
            </a:r>
            <a:r>
              <a:rPr lang="ru-RU" dirty="0"/>
              <a:t>закупки, а также осуществляющие общественный контроль общественные объединения, объединения юридических лиц в соответствии с законодательством Российской Федерации имеют право обжаловать в судебном порядке или в порядке, установленном настоящей главой, в контрольный орган в сфере закупок действия (бездействие) </a:t>
            </a:r>
            <a:r>
              <a:rPr lang="ru-RU" dirty="0" smtClean="0"/>
              <a:t>заказчика…, </a:t>
            </a:r>
            <a:r>
              <a:rPr lang="ru-RU" dirty="0"/>
              <a:t>если такие действия (бездействие) нарушают права и законные интересы участника закупки.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Кто может жаловаться?</a:t>
            </a:r>
            <a:endParaRPr lang="ru-RU" sz="4000" dirty="0"/>
          </a:p>
        </p:txBody>
      </p:sp>
      <p:pic>
        <p:nvPicPr>
          <p:cNvPr id="4" name="Picture 2" descr="http://sk59.ru/wp-content/uploads/2012/05/74883_108677495865485_106577446075490_59887_2054652_n.p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3" b="90000" l="9677" r="89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66" y="332656"/>
            <a:ext cx="1590477" cy="1728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73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1424</TotalTime>
  <Words>925</Words>
  <Application>Microsoft Office PowerPoint</Application>
  <PresentationFormat>Экран (4:3)</PresentationFormat>
  <Paragraphs>98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Твердый переплет</vt:lpstr>
      <vt:lpstr>Презентация PowerPoint</vt:lpstr>
      <vt:lpstr>СИСТЕМА  органов контроля</vt:lpstr>
      <vt:lpstr>ВНЕШНИЕ  органы контроля</vt:lpstr>
      <vt:lpstr>ВНЕШНИЕ органы контроля:  контрольный орган в сфере закупок</vt:lpstr>
      <vt:lpstr>ВНЕШНИЕ органы контроля:  контрольный орган в сфере закупок</vt:lpstr>
      <vt:lpstr>ОБЩЕСТВЕННЫЙ контроль</vt:lpstr>
      <vt:lpstr>КОНТРОЛЬ в ФАС России</vt:lpstr>
      <vt:lpstr>Кто может подать жалобу?</vt:lpstr>
      <vt:lpstr>Кто может жаловаться?</vt:lpstr>
      <vt:lpstr>1. Предварительное рассмотрение:  1.3. Размещение сведений на ООС в Реестре Жалоб</vt:lpstr>
      <vt:lpstr>Решения ФАС России</vt:lpstr>
      <vt:lpstr>Жалоба принята к рассмотрению</vt:lpstr>
      <vt:lpstr>Ответственность за нарушение законодательства о контрактной системе</vt:lpstr>
      <vt:lpstr>Административная ответственность </vt:lpstr>
      <vt:lpstr>Должностные лица:</vt:lpstr>
      <vt:lpstr>Презентация PowerPoint</vt:lpstr>
      <vt:lpstr>  лица, осуществляющие функции члена комиссии по осуществлению закупок товаров, работ, услуг для обеспечения государственных и муниципальных нужд, контрактные управляющие, работник контрактной службы, совершившие административные правонарушения, предусмотренные статьями 7.29 - 7.32, частями 7, 7.1 статьи 19.5, статьей 19.7.2 КоАП РФ </vt:lpstr>
      <vt:lpstr>Презентация PowerPoint</vt:lpstr>
      <vt:lpstr>Юридические лица:</vt:lpstr>
      <vt:lpstr>Срок давности привлечения к административной ответственности:</vt:lpstr>
      <vt:lpstr> Для должностных лиц составляет по общему правилу пятьдесят тысяч рублей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Контроль госзаказа: Обеспечение прав участников размещения заказа</dc:title>
  <cp:lastModifiedBy>Ролдугина Татьяна Николаевна</cp:lastModifiedBy>
  <cp:revision>106</cp:revision>
  <cp:lastPrinted>2014-10-28T09:02:59Z</cp:lastPrinted>
  <dcterms:created xsi:type="dcterms:W3CDTF">2012-10-14T17:34:13Z</dcterms:created>
  <dcterms:modified xsi:type="dcterms:W3CDTF">2015-12-04T09:32:06Z</dcterms:modified>
</cp:coreProperties>
</file>